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85" r:id="rId3"/>
    <p:sldId id="286" r:id="rId4"/>
    <p:sldId id="287" r:id="rId5"/>
    <p:sldId id="288" r:id="rId6"/>
    <p:sldId id="289" r:id="rId7"/>
    <p:sldId id="268" r:id="rId8"/>
    <p:sldId id="281" r:id="rId9"/>
    <p:sldId id="284" r:id="rId10"/>
    <p:sldId id="267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94" autoAdjust="0"/>
    <p:restoredTop sz="94660"/>
  </p:normalViewPr>
  <p:slideViewPr>
    <p:cSldViewPr snapToGrid="0">
      <p:cViewPr varScale="1">
        <p:scale>
          <a:sx n="75" d="100"/>
          <a:sy n="75" d="100"/>
        </p:scale>
        <p:origin x="84" y="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3E72D-B369-482C-8E75-C72865680BD7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4F8A33-AB79-4A59-8D0A-F4B8D9D7D0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8970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4F8A33-AB79-4A59-8D0A-F4B8D9D7D03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315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014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1290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2434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431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1626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09847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745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807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5609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6879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245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7000"/>
            <a:lum/>
          </a:blip>
          <a:srcRect/>
          <a:stretch>
            <a:fillRect l="-12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C68C5-D724-4B50-A561-B354F4A5D368}" type="datetimeFigureOut">
              <a:rPr lang="zh-CN" altLang="en-US" smtClean="0"/>
              <a:t>2021/10/26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CBB8C-AE83-4029-AE70-C1EFCD7CE4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537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8000"/>
            <a:lum/>
          </a:blip>
          <a:srcRect/>
          <a:stretch>
            <a:fillRect l="17000" t="14000" r="17000" b="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自动瞄准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8059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71005" y="31956"/>
            <a:ext cx="3349592" cy="762524"/>
          </a:xfrm>
        </p:spPr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作业</a:t>
            </a:r>
          </a:p>
        </p:txBody>
      </p:sp>
      <p:sp>
        <p:nvSpPr>
          <p:cNvPr id="22" name="矩形 21"/>
          <p:cNvSpPr/>
          <p:nvPr/>
        </p:nvSpPr>
        <p:spPr>
          <a:xfrm>
            <a:off x="971005" y="794480"/>
            <a:ext cx="10202091" cy="574565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正方形路径小车</a:t>
            </a:r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要求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(1) 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SDK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中的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沿一个正方形路径移动，执行时间在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20s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</a:t>
            </a:r>
            <a:endParaRPr lang="en-US" altLang="zh-CN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(2) 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可以使用直行转向的方式也可以使用前后左右平移的方式</a:t>
            </a:r>
            <a:endParaRPr lang="en-US" altLang="zh-CN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(3) </a:t>
            </a:r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将“代码截图” 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和“</a:t>
            </a:r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小车运行的短视频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(20s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通过</a:t>
            </a:r>
            <a:r>
              <a:rPr lang="en-US" altLang="zh-CN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群作业提交</a:t>
            </a:r>
            <a:endParaRPr lang="en-US" altLang="zh-CN" dirty="0" smtClean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en-US" altLang="zh-CN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结果样例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/>
            <a:endParaRPr lang="en-US" altLang="zh-CN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beae2d5c3dd762288f31db5c8b7fd0e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54930" y="3942894"/>
            <a:ext cx="3596642" cy="2023111"/>
          </a:xfrm>
          <a:prstGeom prst="rect">
            <a:avLst/>
          </a:prstGeom>
        </p:spPr>
      </p:pic>
      <p:pic>
        <p:nvPicPr>
          <p:cNvPr id="5" name="465e16c668accf5ff60c1a486954b88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94261" y="3942894"/>
            <a:ext cx="3596641" cy="202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89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内容占位符 2"/>
          <p:cNvSpPr txBox="1">
            <a:spLocks/>
          </p:cNvSpPr>
          <p:nvPr/>
        </p:nvSpPr>
        <p:spPr>
          <a:xfrm>
            <a:off x="7124699" y="1047659"/>
            <a:ext cx="4457700" cy="263241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400" smtClean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sp>
        <p:nvSpPr>
          <p:cNvPr id="53" name="内容占位符 2"/>
          <p:cNvSpPr txBox="1">
            <a:spLocks/>
          </p:cNvSpPr>
          <p:nvPr/>
        </p:nvSpPr>
        <p:spPr>
          <a:xfrm>
            <a:off x="774700" y="1047056"/>
            <a:ext cx="4457700" cy="553952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400" smtClean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00" y="467802"/>
            <a:ext cx="10515600" cy="579254"/>
          </a:xfrm>
        </p:spPr>
        <p:txBody>
          <a:bodyPr>
            <a:normAutofit/>
          </a:bodyPr>
          <a:lstStyle/>
          <a:p>
            <a:r>
              <a:rPr lang="zh-CN" altLang="en-US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任务目标及分解</a:t>
            </a:r>
            <a:endParaRPr lang="zh-CN" altLang="en-US" sz="3200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768" y="1704787"/>
            <a:ext cx="1689737" cy="1689737"/>
          </a:xfrm>
          <a:ln>
            <a:solidFill>
              <a:schemeClr val="accent1"/>
            </a:solidFill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572" y="1704788"/>
            <a:ext cx="1695026" cy="168973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8" name="文本框 7"/>
          <p:cNvSpPr txBox="1"/>
          <p:nvPr/>
        </p:nvSpPr>
        <p:spPr>
          <a:xfrm>
            <a:off x="1047472" y="3816817"/>
            <a:ext cx="39773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自动瞄准：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1. </a:t>
            </a:r>
            <a:r>
              <a:rPr lang="zh-CN" altLang="en-US" sz="2400" dirty="0" smtClean="0">
                <a:solidFill>
                  <a:schemeClr val="bg1"/>
                </a:solidFill>
              </a:rPr>
              <a:t>场地上放置如上图样式的视觉标签卡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2. EP</a:t>
            </a:r>
            <a:r>
              <a:rPr lang="zh-CN" altLang="en-US" sz="2400" dirty="0" smtClean="0">
                <a:solidFill>
                  <a:schemeClr val="bg1"/>
                </a:solidFill>
              </a:rPr>
              <a:t>步兵机器人可以自动将炮口指向特定数字的视觉标签卡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965200" y="1179249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任务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右箭头 10"/>
          <p:cNvSpPr/>
          <p:nvPr/>
        </p:nvSpPr>
        <p:spPr>
          <a:xfrm>
            <a:off x="5505172" y="2649351"/>
            <a:ext cx="1130300" cy="2336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 smtClean="0"/>
              <a:t>任务分解</a:t>
            </a:r>
            <a:endParaRPr lang="zh-CN" altLang="en-US" sz="2400" dirty="0"/>
          </a:p>
        </p:txBody>
      </p:sp>
      <p:sp>
        <p:nvSpPr>
          <p:cNvPr id="61" name="文本框 60"/>
          <p:cNvSpPr txBox="1"/>
          <p:nvPr/>
        </p:nvSpPr>
        <p:spPr>
          <a:xfrm>
            <a:off x="7239000" y="1179249"/>
            <a:ext cx="2528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</a:t>
            </a:r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：识别目标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内容占位符 2"/>
          <p:cNvSpPr txBox="1">
            <a:spLocks/>
          </p:cNvSpPr>
          <p:nvPr/>
        </p:nvSpPr>
        <p:spPr>
          <a:xfrm>
            <a:off x="7124700" y="3954165"/>
            <a:ext cx="4457700" cy="263241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400" smtClean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sp>
        <p:nvSpPr>
          <p:cNvPr id="69" name="文本框 68"/>
          <p:cNvSpPr txBox="1"/>
          <p:nvPr/>
        </p:nvSpPr>
        <p:spPr>
          <a:xfrm>
            <a:off x="7239000" y="4125649"/>
            <a:ext cx="2528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</a:t>
            </a:r>
            <a:r>
              <a:rPr lang="en-US" altLang="zh-CN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：瞄准目标</a:t>
            </a:r>
            <a:endParaRPr lang="zh-CN" altLang="en-US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7364878" y="1718187"/>
            <a:ext cx="39773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1. </a:t>
            </a:r>
            <a:r>
              <a:rPr lang="zh-CN" altLang="en-US" sz="2400" dirty="0" smtClean="0">
                <a:solidFill>
                  <a:schemeClr val="bg1"/>
                </a:solidFill>
              </a:rPr>
              <a:t>从摄像头获取图像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2. </a:t>
            </a:r>
            <a:r>
              <a:rPr lang="zh-CN" altLang="en-US" sz="2400" dirty="0" smtClean="0">
                <a:solidFill>
                  <a:schemeClr val="bg1"/>
                </a:solidFill>
              </a:rPr>
              <a:t>在图像上寻找目标并记录目标的位置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3. </a:t>
            </a:r>
            <a:r>
              <a:rPr lang="zh-CN" altLang="en-US" sz="2400" dirty="0" smtClean="0">
                <a:solidFill>
                  <a:schemeClr val="bg1"/>
                </a:solidFill>
              </a:rPr>
              <a:t>识别目标上的数字</a:t>
            </a:r>
            <a:endParaRPr lang="en-US" altLang="zh-CN" sz="2400" dirty="0" smtClean="0">
              <a:solidFill>
                <a:schemeClr val="bg1"/>
              </a:solidFill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7364878" y="4587314"/>
            <a:ext cx="39773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1. </a:t>
            </a:r>
            <a:r>
              <a:rPr lang="zh-CN" altLang="en-US" sz="2400" dirty="0" smtClean="0">
                <a:solidFill>
                  <a:schemeClr val="bg1"/>
                </a:solidFill>
              </a:rPr>
              <a:t>根据目标上的数学判断是不是要打击的目标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2. </a:t>
            </a:r>
            <a:r>
              <a:rPr lang="zh-CN" altLang="en-US" sz="2400" dirty="0" smtClean="0">
                <a:solidFill>
                  <a:schemeClr val="bg1"/>
                </a:solidFill>
              </a:rPr>
              <a:t>根据目标的位置确定云台的转动速度（矢量）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3.</a:t>
            </a:r>
            <a:r>
              <a:rPr lang="zh-CN" altLang="en-US" sz="2400" dirty="0" smtClean="0">
                <a:solidFill>
                  <a:schemeClr val="bg1"/>
                </a:solidFill>
              </a:rPr>
              <a:t>控制云台转动</a:t>
            </a:r>
            <a:endParaRPr lang="en-US" altLang="zh-CN" sz="24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891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53" grpId="0" animBg="1"/>
      <p:bldP spid="8" grpId="0"/>
      <p:bldP spid="59" grpId="0"/>
      <p:bldP spid="11" grpId="0" animBg="1"/>
      <p:bldP spid="61" grpId="0"/>
      <p:bldP spid="67" grpId="0" animBg="1"/>
      <p:bldP spid="69" grpId="0"/>
      <p:bldP spid="70" grpId="0"/>
      <p:bldP spid="7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00" y="467802"/>
            <a:ext cx="10515600" cy="579254"/>
          </a:xfrm>
        </p:spPr>
        <p:txBody>
          <a:bodyPr>
            <a:normAutofit/>
          </a:bodyPr>
          <a:lstStyle/>
          <a:p>
            <a:r>
              <a:rPr lang="en-US" altLang="zh-CN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RMEP</a:t>
            </a:r>
            <a:r>
              <a:rPr lang="zh-CN" altLang="en-US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的目标识别函数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4017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00" y="467802"/>
            <a:ext cx="10515600" cy="579254"/>
          </a:xfrm>
        </p:spPr>
        <p:txBody>
          <a:bodyPr>
            <a:normAutofit/>
          </a:bodyPr>
          <a:lstStyle/>
          <a:p>
            <a:r>
              <a:rPr lang="zh-CN" altLang="en-US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在图像中标注目标位置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639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00" y="467802"/>
            <a:ext cx="10515600" cy="579254"/>
          </a:xfrm>
        </p:spPr>
        <p:txBody>
          <a:bodyPr>
            <a:normAutofit/>
          </a:bodyPr>
          <a:lstStyle/>
          <a:p>
            <a:r>
              <a:rPr lang="en-US" altLang="zh-CN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RMEP</a:t>
            </a:r>
            <a:r>
              <a:rPr lang="zh-CN" altLang="en-US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云台控制函数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78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0700" y="467802"/>
            <a:ext cx="10515600" cy="579254"/>
          </a:xfrm>
        </p:spPr>
        <p:txBody>
          <a:bodyPr>
            <a:normAutofit/>
          </a:bodyPr>
          <a:lstStyle/>
          <a:p>
            <a:r>
              <a:rPr lang="en-US" altLang="zh-CN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PID</a:t>
            </a:r>
            <a:r>
              <a:rPr lang="zh-CN" altLang="en-US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自动控制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105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9254"/>
          </a:xfrm>
        </p:spPr>
        <p:txBody>
          <a:bodyPr>
            <a:normAutofit/>
          </a:bodyPr>
          <a:lstStyle/>
          <a:p>
            <a:r>
              <a:rPr lang="zh-CN" altLang="en-US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运动的级别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78992"/>
            <a:ext cx="10515600" cy="5539522"/>
          </a:xfrm>
          <a:solidFill>
            <a:schemeClr val="accent1">
              <a:lumMod val="50000"/>
            </a:schemeClr>
          </a:solidFill>
        </p:spPr>
        <p:txBody>
          <a:bodyPr/>
          <a:lstStyle/>
          <a:p>
            <a:endParaRPr lang="en-US" altLang="zh-CN" sz="1400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688984"/>
              </p:ext>
            </p:extLst>
          </p:nvPr>
        </p:nvGraphicFramePr>
        <p:xfrm>
          <a:off x="1419497" y="1891503"/>
          <a:ext cx="9309463" cy="39798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1007"/>
                <a:gridCol w="1954135"/>
                <a:gridCol w="2132946"/>
                <a:gridCol w="2009482"/>
                <a:gridCol w="1861893"/>
              </a:tblGrid>
              <a:tr h="478627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1.</a:t>
                      </a:r>
                      <a:r>
                        <a:rPr lang="zh-CN" altLang="en-US" dirty="0" smtClean="0"/>
                        <a:t>电机转动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2.</a:t>
                      </a:r>
                      <a:r>
                        <a:rPr lang="zh-CN" altLang="en-US" dirty="0" smtClean="0"/>
                        <a:t>底盘运动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3.</a:t>
                      </a:r>
                      <a:r>
                        <a:rPr lang="zh-CN" altLang="en-US" dirty="0" smtClean="0"/>
                        <a:t>路径执行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4.</a:t>
                      </a:r>
                      <a:r>
                        <a:rPr lang="zh-CN" altLang="en-US" dirty="0" smtClean="0"/>
                        <a:t>路径规划</a:t>
                      </a:r>
                      <a:endParaRPr lang="zh-CN" altLang="en-US" dirty="0"/>
                    </a:p>
                  </a:txBody>
                  <a:tcPr/>
                </a:tc>
              </a:tr>
              <a:tr h="20063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描述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电机转动就会带来底盘的移动，但多个电机不会协同配合，机器人运动方向和速度不确定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通过底盘上多个电机的配合，确定底盘的移动方向和速度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通过多组底盘动作的结合，根据事先拟定的路径进行运动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根据用户需求自动计算出发位置与目标位置的间的路径</a:t>
                      </a:r>
                      <a:endParaRPr lang="zh-CN" altLang="en-US" sz="1800" dirty="0"/>
                    </a:p>
                  </a:txBody>
                  <a:tcPr/>
                </a:tc>
              </a:tr>
              <a:tr h="7474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使用技术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电机的驱动、电机控制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运动学等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定位技术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路径规划算法、人工智能等</a:t>
                      </a:r>
                      <a:endParaRPr lang="zh-CN" altLang="en-US" sz="1800" dirty="0"/>
                    </a:p>
                  </a:txBody>
                  <a:tcPr/>
                </a:tc>
              </a:tr>
              <a:tr h="74744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 smtClean="0"/>
                        <a:t>应用场景</a:t>
                      </a:r>
                      <a:endParaRPr lang="zh-CN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做无规则运动的儿童玩具车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汽车、遥控车等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执行固定动作的工业机器人</a:t>
                      </a:r>
                      <a:endParaRPr lang="zh-CN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dirty="0" smtClean="0"/>
                        <a:t>自动驾驶、</a:t>
                      </a:r>
                      <a:endParaRPr lang="en-US" altLang="zh-CN" sz="1800" dirty="0" smtClean="0"/>
                    </a:p>
                    <a:p>
                      <a:pPr algn="ctr"/>
                      <a:r>
                        <a:rPr lang="zh-CN" altLang="en-US" sz="1800" dirty="0" smtClean="0"/>
                        <a:t>智能物流机器人</a:t>
                      </a:r>
                      <a:endParaRPr lang="zh-CN" altLang="en-US" sz="1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838200" y="6249182"/>
            <a:ext cx="291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个人见解，欢迎批评指正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419497" y="1367810"/>
            <a:ext cx="6973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电机转动，机器人就能动起来，但动起来和运动是不一样的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627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9254"/>
          </a:xfrm>
        </p:spPr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麦轮</a:t>
            </a:r>
            <a:r>
              <a:rPr lang="zh-CN" altLang="en-US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底盘运动简析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35772" y="1958521"/>
            <a:ext cx="2554514" cy="3468916"/>
          </a:xfr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/>
          <a:lstStyle/>
          <a:p>
            <a:endParaRPr lang="en-US" altLang="zh-CN" sz="1400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373" y="2174420"/>
            <a:ext cx="762000" cy="114300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128087" y="2174420"/>
            <a:ext cx="762000" cy="1143000"/>
          </a:xfrm>
          <a:prstGeom prst="rect">
            <a:avLst/>
          </a:pr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561373" y="4020456"/>
            <a:ext cx="762000" cy="1143000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087" y="4020456"/>
            <a:ext cx="762000" cy="1143000"/>
          </a:xfrm>
          <a:prstGeom prst="rect">
            <a:avLst/>
          </a:prstGeom>
        </p:spPr>
      </p:pic>
      <p:cxnSp>
        <p:nvCxnSpPr>
          <p:cNvPr id="35" name="直接箭头连接符 34"/>
          <p:cNvCxnSpPr/>
          <p:nvPr/>
        </p:nvCxnSpPr>
        <p:spPr>
          <a:xfrm flipH="1" flipV="1">
            <a:off x="6604013" y="2400300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 flipH="1" flipV="1">
            <a:off x="5172537" y="4249056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 rot="5400000" flipH="1" flipV="1">
            <a:off x="5488228" y="2400300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/>
          <p:nvPr/>
        </p:nvCxnSpPr>
        <p:spPr>
          <a:xfrm rot="5400000" flipH="1" flipV="1">
            <a:off x="6925145" y="4249055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下箭头 41"/>
          <p:cNvSpPr/>
          <p:nvPr/>
        </p:nvSpPr>
        <p:spPr>
          <a:xfrm rot="10800000">
            <a:off x="5922743" y="2609850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下箭头 42"/>
          <p:cNvSpPr/>
          <p:nvPr/>
        </p:nvSpPr>
        <p:spPr>
          <a:xfrm rot="10800000">
            <a:off x="6394460" y="2609850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下箭头 43"/>
          <p:cNvSpPr/>
          <p:nvPr/>
        </p:nvSpPr>
        <p:spPr>
          <a:xfrm rot="10800000">
            <a:off x="5890993" y="4461964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下箭头 44"/>
          <p:cNvSpPr/>
          <p:nvPr/>
        </p:nvSpPr>
        <p:spPr>
          <a:xfrm rot="10800000">
            <a:off x="6432560" y="4462418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内容占位符 2"/>
          <p:cNvSpPr txBox="1">
            <a:spLocks/>
          </p:cNvSpPr>
          <p:nvPr/>
        </p:nvSpPr>
        <p:spPr>
          <a:xfrm>
            <a:off x="8512629" y="1958521"/>
            <a:ext cx="2554514" cy="3468916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shade val="5000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400" smtClean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pic>
        <p:nvPicPr>
          <p:cNvPr id="47" name="图片 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8230" y="2174420"/>
            <a:ext cx="762000" cy="1143000"/>
          </a:xfrm>
          <a:prstGeom prst="rect">
            <a:avLst/>
          </a:prstGeom>
        </p:spPr>
      </p:pic>
      <p:pic>
        <p:nvPicPr>
          <p:cNvPr id="48" name="图片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704944" y="2174420"/>
            <a:ext cx="762000" cy="1143000"/>
          </a:xfrm>
          <a:prstGeom prst="rect">
            <a:avLst/>
          </a:prstGeom>
        </p:spPr>
      </p:pic>
      <p:pic>
        <p:nvPicPr>
          <p:cNvPr id="49" name="图片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10138230" y="4020456"/>
            <a:ext cx="762000" cy="1143000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4944" y="4020456"/>
            <a:ext cx="762000" cy="1143000"/>
          </a:xfrm>
          <a:prstGeom prst="rect">
            <a:avLst/>
          </a:prstGeom>
        </p:spPr>
      </p:pic>
      <p:sp>
        <p:nvSpPr>
          <p:cNvPr id="55" name="下箭头 54"/>
          <p:cNvSpPr/>
          <p:nvPr/>
        </p:nvSpPr>
        <p:spPr>
          <a:xfrm rot="10800000">
            <a:off x="9499600" y="2609850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下箭头 55"/>
          <p:cNvSpPr/>
          <p:nvPr/>
        </p:nvSpPr>
        <p:spPr>
          <a:xfrm>
            <a:off x="9971317" y="2609850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下箭头 56"/>
          <p:cNvSpPr/>
          <p:nvPr/>
        </p:nvSpPr>
        <p:spPr>
          <a:xfrm>
            <a:off x="9467850" y="4461964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下箭头 57"/>
          <p:cNvSpPr/>
          <p:nvPr/>
        </p:nvSpPr>
        <p:spPr>
          <a:xfrm rot="10800000">
            <a:off x="10009417" y="4462418"/>
            <a:ext cx="165100" cy="228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箭头连接符 62"/>
          <p:cNvCxnSpPr/>
          <p:nvPr/>
        </p:nvCxnSpPr>
        <p:spPr>
          <a:xfrm rot="5400000" flipH="1" flipV="1">
            <a:off x="9066894" y="2400300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箭头连接符 63"/>
          <p:cNvCxnSpPr/>
          <p:nvPr/>
        </p:nvCxnSpPr>
        <p:spPr>
          <a:xfrm rot="10800000" flipH="1" flipV="1">
            <a:off x="9066894" y="4576264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箭头连接符 64"/>
          <p:cNvCxnSpPr/>
          <p:nvPr/>
        </p:nvCxnSpPr>
        <p:spPr>
          <a:xfrm rot="5400000" flipH="1" flipV="1">
            <a:off x="10520140" y="4249055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/>
          <p:nvPr/>
        </p:nvCxnSpPr>
        <p:spPr>
          <a:xfrm rot="10800000" flipH="1" flipV="1">
            <a:off x="10505627" y="2724150"/>
            <a:ext cx="342900" cy="3429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/>
          <p:cNvSpPr txBox="1"/>
          <p:nvPr/>
        </p:nvSpPr>
        <p:spPr>
          <a:xfrm>
            <a:off x="2040221" y="549716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普通轮底盘</a:t>
            </a:r>
            <a:endParaRPr lang="zh-CN" altLang="en-US" dirty="0"/>
          </a:p>
        </p:txBody>
      </p:sp>
      <p:sp>
        <p:nvSpPr>
          <p:cNvPr id="94" name="文本框 93"/>
          <p:cNvSpPr txBox="1"/>
          <p:nvPr/>
        </p:nvSpPr>
        <p:spPr>
          <a:xfrm>
            <a:off x="5428199" y="550006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麦轮底盘前进</a:t>
            </a:r>
            <a:endParaRPr lang="zh-CN" altLang="en-US" dirty="0"/>
          </a:p>
        </p:txBody>
      </p:sp>
      <p:sp>
        <p:nvSpPr>
          <p:cNvPr id="95" name="文本框 94"/>
          <p:cNvSpPr txBox="1"/>
          <p:nvPr/>
        </p:nvSpPr>
        <p:spPr>
          <a:xfrm>
            <a:off x="9009757" y="550006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麦轮底盘平移</a:t>
            </a:r>
            <a:endParaRPr lang="zh-CN" altLang="en-US" dirty="0"/>
          </a:p>
        </p:txBody>
      </p:sp>
      <p:sp>
        <p:nvSpPr>
          <p:cNvPr id="96" name="文本框 95"/>
          <p:cNvSpPr txBox="1"/>
          <p:nvPr/>
        </p:nvSpPr>
        <p:spPr>
          <a:xfrm>
            <a:off x="21776" y="6417637"/>
            <a:ext cx="8329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完整的运动学分析可参考：</a:t>
            </a:r>
            <a:r>
              <a:rPr lang="en-US" altLang="zh-CN" dirty="0" smtClean="0"/>
              <a:t>https</a:t>
            </a:r>
            <a:r>
              <a:rPr lang="en-US" altLang="zh-CN" dirty="0"/>
              <a:t>://www.cnblogs.com/FangLai-you/p/10867791.html</a:t>
            </a:r>
            <a:endParaRPr lang="zh-CN" altLang="en-US" dirty="0"/>
          </a:p>
        </p:txBody>
      </p:sp>
      <p:grpSp>
        <p:nvGrpSpPr>
          <p:cNvPr id="9" name="组合 8"/>
          <p:cNvGrpSpPr/>
          <p:nvPr/>
        </p:nvGrpSpPr>
        <p:grpSpPr>
          <a:xfrm>
            <a:off x="1465502" y="1934580"/>
            <a:ext cx="2554514" cy="3468916"/>
            <a:chOff x="1472759" y="1820272"/>
            <a:chExt cx="2554514" cy="3468916"/>
          </a:xfrm>
        </p:grpSpPr>
        <p:sp>
          <p:nvSpPr>
            <p:cNvPr id="68" name="内容占位符 2"/>
            <p:cNvSpPr txBox="1">
              <a:spLocks/>
            </p:cNvSpPr>
            <p:nvPr/>
          </p:nvSpPr>
          <p:spPr>
            <a:xfrm>
              <a:off x="1472759" y="1820272"/>
              <a:ext cx="2554514" cy="3468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shade val="50000"/>
                </a:schemeClr>
              </a:solidFill>
            </a:ln>
          </p:spPr>
          <p:txBody>
            <a:bodyPr vert="horz" lIns="91440" tIns="4572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altLang="zh-CN" sz="1400" smtClean="0">
                <a:solidFill>
                  <a:schemeClr val="bg1"/>
                </a:solidFill>
              </a:endParaRPr>
            </a:p>
            <a:p>
              <a:endParaRPr lang="zh-CN" altLang="en-US" dirty="0"/>
            </a:p>
          </p:txBody>
        </p:sp>
        <p:sp>
          <p:nvSpPr>
            <p:cNvPr id="77" name="下箭头 76"/>
            <p:cNvSpPr/>
            <p:nvPr/>
          </p:nvSpPr>
          <p:spPr>
            <a:xfrm rot="10800000">
              <a:off x="2459730" y="2471601"/>
              <a:ext cx="165100" cy="2286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下箭头 77"/>
            <p:cNvSpPr/>
            <p:nvPr/>
          </p:nvSpPr>
          <p:spPr>
            <a:xfrm rot="10800000">
              <a:off x="2931445" y="2471601"/>
              <a:ext cx="165100" cy="2286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1" name="图片 8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62357" y="2036171"/>
              <a:ext cx="762000" cy="1143000"/>
            </a:xfrm>
            <a:prstGeom prst="rect">
              <a:avLst/>
            </a:prstGeom>
          </p:spPr>
        </p:pic>
        <p:sp>
          <p:nvSpPr>
            <p:cNvPr id="79" name="下箭头 78"/>
            <p:cNvSpPr/>
            <p:nvPr/>
          </p:nvSpPr>
          <p:spPr>
            <a:xfrm rot="10800000">
              <a:off x="2420722" y="4323715"/>
              <a:ext cx="165100" cy="2286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下箭头 79"/>
            <p:cNvSpPr/>
            <p:nvPr/>
          </p:nvSpPr>
          <p:spPr>
            <a:xfrm rot="10800000">
              <a:off x="2931446" y="4323715"/>
              <a:ext cx="165100" cy="22860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82" name="图片 8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03809" y="2036171"/>
              <a:ext cx="762000" cy="1143000"/>
            </a:xfrm>
            <a:prstGeom prst="rect">
              <a:avLst/>
            </a:prstGeom>
          </p:spPr>
        </p:pic>
        <p:pic>
          <p:nvPicPr>
            <p:cNvPr id="83" name="图片 8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62357" y="3882207"/>
              <a:ext cx="762000" cy="1143000"/>
            </a:xfrm>
            <a:prstGeom prst="rect">
              <a:avLst/>
            </a:prstGeom>
          </p:spPr>
        </p:pic>
        <p:pic>
          <p:nvPicPr>
            <p:cNvPr id="84" name="图片 8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03809" y="3882207"/>
              <a:ext cx="762000" cy="1143000"/>
            </a:xfrm>
            <a:prstGeom prst="rect">
              <a:avLst/>
            </a:prstGeom>
          </p:spPr>
        </p:pic>
        <p:cxnSp>
          <p:nvCxnSpPr>
            <p:cNvPr id="88" name="直接箭头连接符 87"/>
            <p:cNvCxnSpPr/>
            <p:nvPr/>
          </p:nvCxnSpPr>
          <p:spPr>
            <a:xfrm flipV="1">
              <a:off x="2043357" y="2204901"/>
              <a:ext cx="0" cy="40005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箭头连接符 89"/>
            <p:cNvCxnSpPr/>
            <p:nvPr/>
          </p:nvCxnSpPr>
          <p:spPr>
            <a:xfrm flipV="1">
              <a:off x="3484809" y="2204901"/>
              <a:ext cx="0" cy="40005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箭头连接符 90"/>
            <p:cNvCxnSpPr/>
            <p:nvPr/>
          </p:nvCxnSpPr>
          <p:spPr>
            <a:xfrm flipV="1">
              <a:off x="2036558" y="4053656"/>
              <a:ext cx="0" cy="40005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箭头连接符 91"/>
            <p:cNvCxnSpPr/>
            <p:nvPr/>
          </p:nvCxnSpPr>
          <p:spPr>
            <a:xfrm flipV="1">
              <a:off x="3484809" y="4082231"/>
              <a:ext cx="0" cy="40005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下箭头 3"/>
            <p:cNvSpPr/>
            <p:nvPr/>
          </p:nvSpPr>
          <p:spPr>
            <a:xfrm rot="10800000">
              <a:off x="2523773" y="3251347"/>
              <a:ext cx="478073" cy="537027"/>
            </a:xfrm>
            <a:prstGeom prst="down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1" name="下箭头 50"/>
          <p:cNvSpPr/>
          <p:nvPr/>
        </p:nvSpPr>
        <p:spPr>
          <a:xfrm rot="10800000">
            <a:off x="5998937" y="3389595"/>
            <a:ext cx="478073" cy="53702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下箭头 51"/>
          <p:cNvSpPr/>
          <p:nvPr/>
        </p:nvSpPr>
        <p:spPr>
          <a:xfrm rot="16200000">
            <a:off x="9550400" y="3381467"/>
            <a:ext cx="478073" cy="537027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776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79254"/>
          </a:xfrm>
        </p:spPr>
        <p:txBody>
          <a:bodyPr>
            <a:normAutofit/>
          </a:bodyPr>
          <a:lstStyle/>
          <a:p>
            <a:r>
              <a:rPr lang="zh-CN" altLang="en-US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底盘运动</a:t>
            </a:r>
            <a:r>
              <a:rPr lang="en-US" altLang="zh-CN" sz="3200" b="1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endParaRPr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944380"/>
            <a:ext cx="10515600" cy="5421586"/>
          </a:xfrm>
          <a:solidFill>
            <a:schemeClr val="accent1">
              <a:lumMod val="50000"/>
            </a:schemeClr>
          </a:solidFill>
        </p:spPr>
        <p:txBody>
          <a:bodyPr/>
          <a:lstStyle/>
          <a:p>
            <a:endParaRPr lang="en-US" altLang="zh-CN" sz="1400" dirty="0">
              <a:solidFill>
                <a:schemeClr val="bg1"/>
              </a:solidFill>
            </a:endParaRPr>
          </a:p>
          <a:p>
            <a:endParaRPr lang="zh-CN" altLang="en-US" dirty="0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323271"/>
              </p:ext>
            </p:extLst>
          </p:nvPr>
        </p:nvGraphicFramePr>
        <p:xfrm>
          <a:off x="1401898" y="1398588"/>
          <a:ext cx="9388203" cy="47505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4004"/>
                <a:gridCol w="2641600"/>
                <a:gridCol w="2781300"/>
                <a:gridCol w="2781299"/>
              </a:tblGrid>
              <a:tr h="419897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1.</a:t>
                      </a:r>
                      <a:r>
                        <a:rPr lang="zh-CN" altLang="en-US" dirty="0" smtClean="0"/>
                        <a:t>电机转动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2.</a:t>
                      </a:r>
                      <a:r>
                        <a:rPr lang="zh-CN" altLang="en-US" dirty="0" smtClean="0"/>
                        <a:t>底盘运动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3.</a:t>
                      </a:r>
                      <a:r>
                        <a:rPr lang="zh-CN" altLang="en-US" dirty="0" smtClean="0"/>
                        <a:t>路径执行</a:t>
                      </a:r>
                      <a:endParaRPr lang="zh-CN" altLang="en-US" dirty="0"/>
                    </a:p>
                  </a:txBody>
                  <a:tcPr/>
                </a:tc>
              </a:tr>
              <a:tr h="3302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描述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设置麦轮转速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dirty="0" smtClean="0"/>
                        <a:t>设置底盘速度，立即生效</a:t>
                      </a:r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控制底盘运动当指定位置，坐标轴原点为当前位置</a:t>
                      </a:r>
                      <a:endParaRPr lang="zh-CN" altLang="en-US" sz="14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52070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方法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err="1" smtClean="0"/>
                        <a:t>drive_wheels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w1=0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w2=0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w3=0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w4=0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timeout=None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err="1" smtClean="0"/>
                        <a:t>drive_speed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x=0.0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y=0.0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z=0.0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 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timeout=None</a:t>
                      </a:r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CN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pl-PL" altLang="zh-CN" sz="14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move</a:t>
                      </a:r>
                      <a:r>
                        <a:rPr lang="pl-PL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pl-PL" altLang="zh-CN" sz="1400" b="1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x=0, y=0, z=0, xy_speed=0.5, z_speed=30</a:t>
                      </a:r>
                      <a:r>
                        <a:rPr lang="pl-PL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CN" altLang="en-US" sz="14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  <a:tr h="148770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参数</a:t>
                      </a:r>
                      <a:endParaRPr lang="zh-CN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w1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:[-1000,1000]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，右前麦轮速度，以车头方向前进旋转为正方向，单位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rpm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w2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:[-1000,1000]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，左前麦轮速度，以车头方向前进旋转为正方向，单位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rpm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w3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:[-1000,1000]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，左后麦轮速度，以车头方向前进旋转为正方向，单位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rpm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w4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:[-1000,1000]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，右后麦轮速度，以车头方向前进旋转为正方向，单位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rpm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timeout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– float:(0,inf)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，超过指定时间内未收到麦轮转速指令，主动控制机器人停止，单位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float:[-3.5,3.5]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 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轴向运动速度即前进速度，单位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float:[-3.5,3.5]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 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轴向运动速度即横移速度，单位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float:[-600,600]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 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轴向运动速度即旋转速度，单位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°/s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timeout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float:(0,inf)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，超过指定时间内未收到麦轮转速指令，主动控制机器人停止，单位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</a:t>
                      </a:r>
                    </a:p>
                    <a:p>
                      <a:pPr algn="ctr"/>
                      <a:endParaRPr lang="zh-CN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 [-5,5]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轴向运动距离，单位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 [-5,5]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轴向运动距离，单位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</a:t>
                      </a:r>
                    </a:p>
                    <a:p>
                      <a:r>
                        <a:rPr lang="en-US" altLang="zh-CN" sz="14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 [-1800,1800]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轴向旋转角度，单位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°</a:t>
                      </a:r>
                    </a:p>
                    <a:p>
                      <a:r>
                        <a:rPr lang="en-US" altLang="zh-CN" sz="1400" b="1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xy_speed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 [0.5,2]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xy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轴向运动速度，单位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m/s</a:t>
                      </a:r>
                    </a:p>
                    <a:p>
                      <a:r>
                        <a:rPr lang="en-US" altLang="zh-CN" sz="1400" b="1" i="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z_speed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– float: [10,540]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z</a:t>
                      </a:r>
                      <a:r>
                        <a:rPr lang="zh-CN" altLang="en-US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轴向旋转速度，单位 </a:t>
                      </a:r>
                      <a:r>
                        <a:rPr lang="en-US" altLang="zh-CN" sz="14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°/s</a:t>
                      </a:r>
                    </a:p>
                    <a:p>
                      <a:pPr algn="ctr"/>
                      <a:endParaRPr lang="zh-CN" altLang="en-US" sz="1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1401898" y="955490"/>
            <a:ext cx="6973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底盘运动</a:t>
            </a:r>
            <a:r>
              <a:rPr lang="en-US" altLang="zh-CN" sz="2000" dirty="0" smtClean="0">
                <a:solidFill>
                  <a:schemeClr val="bg1"/>
                </a:solidFill>
              </a:rPr>
              <a:t>API</a:t>
            </a:r>
            <a:r>
              <a:rPr lang="zh-CN" altLang="en-US" sz="2000" dirty="0" smtClean="0">
                <a:solidFill>
                  <a:schemeClr val="bg1"/>
                </a:solidFill>
              </a:rPr>
              <a:t>位于</a:t>
            </a:r>
            <a:r>
              <a:rPr lang="en-US" altLang="zh-CN" sz="2000" dirty="0" err="1" smtClean="0">
                <a:solidFill>
                  <a:schemeClr val="bg1"/>
                </a:solidFill>
              </a:rPr>
              <a:t>robomaster.chassis</a:t>
            </a:r>
            <a:r>
              <a:rPr lang="zh-CN" altLang="en-US" sz="2000" dirty="0" smtClean="0">
                <a:solidFill>
                  <a:schemeClr val="bg1"/>
                </a:solidFill>
              </a:rPr>
              <a:t>类中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6611163"/>
            <a:ext cx="11291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/>
              <a:t>底盘操作的</a:t>
            </a:r>
            <a:r>
              <a:rPr lang="en-US" altLang="zh-CN" sz="1200" dirty="0" smtClean="0"/>
              <a:t>Demo</a:t>
            </a:r>
            <a:r>
              <a:rPr lang="zh-CN" altLang="en-US" sz="1200" dirty="0" smtClean="0"/>
              <a:t>：</a:t>
            </a:r>
            <a:r>
              <a:rPr lang="en-US" altLang="zh-CN" sz="1200" dirty="0" smtClean="0"/>
              <a:t>https</a:t>
            </a:r>
            <a:r>
              <a:rPr lang="en-US" altLang="zh-CN" sz="1200" dirty="0"/>
              <a:t>://gitee.com/oy_tj/RMEPCourseDemo/blob/master/04%20%E6%9C%BA%E5%99%A8%E4%BA%BA%E8%BF%90%E5%8A%A8/Demo/ChassisDemo.ipynb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0675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4596</TotalTime>
  <Words>446</Words>
  <Application>Microsoft Office PowerPoint</Application>
  <PresentationFormat>宽屏</PresentationFormat>
  <Paragraphs>92</Paragraphs>
  <Slides>10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宋体</vt:lpstr>
      <vt:lpstr>微软雅黑</vt:lpstr>
      <vt:lpstr>Arial</vt:lpstr>
      <vt:lpstr>Calibri</vt:lpstr>
      <vt:lpstr>Calibri Light</vt:lpstr>
      <vt:lpstr>Office 主题</vt:lpstr>
      <vt:lpstr>自动瞄准</vt:lpstr>
      <vt:lpstr>任务目标及分解</vt:lpstr>
      <vt:lpstr>RMEP的目标识别函数</vt:lpstr>
      <vt:lpstr>在图像中标注目标位置</vt:lpstr>
      <vt:lpstr>RMEP云台控制函数</vt:lpstr>
      <vt:lpstr>PID自动控制</vt:lpstr>
      <vt:lpstr>运动的级别</vt:lpstr>
      <vt:lpstr>麦轮底盘运动简析</vt:lpstr>
      <vt:lpstr>底盘运动API</vt:lpstr>
      <vt:lpstr>作业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开发环境搭建</dc:title>
  <dc:creator>oy tj</dc:creator>
  <cp:lastModifiedBy>oy tj</cp:lastModifiedBy>
  <cp:revision>127</cp:revision>
  <dcterms:created xsi:type="dcterms:W3CDTF">2021-02-06T01:22:41Z</dcterms:created>
  <dcterms:modified xsi:type="dcterms:W3CDTF">2021-10-26T17:04:29Z</dcterms:modified>
</cp:coreProperties>
</file>

<file path=docProps/thumbnail.jpeg>
</file>